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8" r:id="rId3"/>
    <p:sldId id="277" r:id="rId4"/>
    <p:sldId id="257" r:id="rId5"/>
    <p:sldId id="271" r:id="rId6"/>
    <p:sldId id="272" r:id="rId7"/>
    <p:sldId id="273" r:id="rId8"/>
    <p:sldId id="270" r:id="rId9"/>
    <p:sldId id="275" r:id="rId10"/>
    <p:sldId id="27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48"/>
  </p:normalViewPr>
  <p:slideViewPr>
    <p:cSldViewPr snapToGrid="0" snapToObjects="1">
      <p:cViewPr varScale="1">
        <p:scale>
          <a:sx n="121" d="100"/>
          <a:sy n="121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5F006-E702-A346-B2FE-302C0F4DE17A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4DFF8-5D8C-1745-A143-F0A3DC54A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281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Vzhledem k situaci na Ukrajině a vyššímu riziku konfliktu Ruska s NATO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4DFF8-5D8C-1745-A143-F0A3DC54A0B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75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Konkretizovat jaké léky, jak zajistit DC, krev?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4DFF8-5D8C-1745-A143-F0A3DC54A0B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11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Aby byl  CM dostatečně </a:t>
            </a:r>
            <a:r>
              <a:rPr lang="cs-CZ" dirty="0" err="1"/>
              <a:t>eroduvaný</a:t>
            </a:r>
            <a:r>
              <a:rPr lang="cs-CZ" dirty="0"/>
              <a:t> pro ostrou akci, musí stážovat i v době míru na běžných pacientech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4DFF8-5D8C-1745-A143-F0A3DC54A0B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81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CF998-EE15-0C49-B9E0-352BBD3EE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C90BABA-BDDF-C745-8D8E-7D93C8E5A0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748265-287A-6349-95AE-A562C7F50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C9C2-6E71-B24D-ADCF-EDC5114605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6BD346-73C6-FB4C-922E-4B2C0866D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4A4064-7465-F343-81CA-7ED1A721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F9F5-1004-C949-B461-9F8EF64BF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65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22D47-0858-8744-82B6-F3E10EB00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0F161D-747A-2D4D-AAD8-E6FC8965F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32F1BE-B429-A646-B192-3731E44D8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C9C2-6E71-B24D-ADCF-EDC5114605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32DC0A-9EE3-6F42-8408-8D2B9ED71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E586CC-4F63-8D49-B9AE-71EFA836B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F9F5-1004-C949-B461-9F8EF64BF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812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252C64-0B58-A74C-8980-21822CA5E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52B1E6C-2936-324A-B718-564C417E3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269905-FF00-B24E-9BF7-E8DF7A9B1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C9C2-6E71-B24D-ADCF-EDC5114605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BD1370-3040-FA46-9219-E5107E961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54C552-AF0A-454D-90DB-B6C9272FC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F9F5-1004-C949-B461-9F8EF64BF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34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6A1A0F-9635-CE46-996F-86E03EDFC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3D8995-DAA6-414F-B0A4-8BCC23C1C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13E2DE-23C4-6F40-9609-69611F70C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C9C2-6E71-B24D-ADCF-EDC5114605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B1299B-9D48-FC4E-9AB2-CEDC92A0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9F224A-8B4B-C34F-90E6-BE77FE198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F9F5-1004-C949-B461-9F8EF64BF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76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4446B-9F70-0B41-87B3-3B4F2A4CF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EB827BA-D3E1-714D-8924-577C93ECB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C22EE5-0015-744E-81CD-B740B0E04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C9C2-6E71-B24D-ADCF-EDC5114605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DE5AC9-956B-BF4B-9A27-2A933ECF5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6D8645-33D3-D940-8FBA-D340A23F8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F9F5-1004-C949-B461-9F8EF64BF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1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8974B-DF61-4141-B797-3C0AA1683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D2F56F-7412-7F45-BE1C-7F7802C42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0E18A0B-0EE8-B848-857F-B2714E174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D179C0-A00B-4842-8515-1FEFBA92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C9C2-6E71-B24D-ADCF-EDC5114605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A853E4-0D8D-9348-B4EF-7AB6EE526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AEB194-6A01-9E4C-AFB7-66EFD6878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F9F5-1004-C949-B461-9F8EF64BF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756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E09345-DDD0-8A45-BD4B-0CE336835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09B9A18-6B97-3044-9A0E-8B03354F4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1A2A5F4-E0ED-5947-95A0-52DEE071E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4A4FA69-865C-A147-A1A4-EFE08DE8FC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015CEB2-8223-2044-B41D-276DB3DA4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65BB5D4-6F7E-4C4E-B5CF-8B3A86D9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C9C2-6E71-B24D-ADCF-EDC5114605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DC6C4E9-A6A5-EE48-9197-C723BE10F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DB14834-16F0-2448-A53C-26E3723F9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F9F5-1004-C949-B461-9F8EF64BF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2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F6B350-21A1-C442-972C-1C8B87EC0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E480BA7-365A-7B4B-B067-37C3D90CA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C9C2-6E71-B24D-ADCF-EDC5114605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8390E9-D32E-0940-8255-7E3330470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2EBE22-5E6E-2E40-9369-1B09F838C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F9F5-1004-C949-B461-9F8EF64BF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20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3A1ADA0-CFC3-D248-9E21-0E0F339C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C9C2-6E71-B24D-ADCF-EDC5114605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65662A6-E9D6-0149-BB34-3912DA19B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8905764-6E1D-DA4D-A7D5-88E4CC146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F9F5-1004-C949-B461-9F8EF64BF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15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4ED01-3409-FD43-BB4B-E0E3C6E97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AE16B2-A525-A742-8990-F236B436C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BFCF76E-BC6F-B74F-ADC5-7F3830FE8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1365E3-B651-C04B-9E0F-22DAFAD28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C9C2-6E71-B24D-ADCF-EDC5114605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8F1D84-E75C-9D43-93F6-E2A00AEB4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073075-63B5-744F-B9B6-F72E27F0F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F9F5-1004-C949-B461-9F8EF64BF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33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051C14-308A-1C4C-9952-CF0ADA58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8E6055-1D1A-804C-A8D8-4AAEE948AB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B1E9691-0982-C445-ABEF-F632B2627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FF028A-659D-8C4E-9AB2-059913D4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C9C2-6E71-B24D-ADCF-EDC5114605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F1B0E5-71CB-0C44-9A35-681FCBFA7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BA5BD0-CAB7-904E-B8F3-ECA57EEA2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F9F5-1004-C949-B461-9F8EF64BF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18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F538994-5CC7-454E-B7FC-F9221F133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7054C31-3B66-BC41-8C0C-37750D96E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F52103-A84B-6F4F-98A7-3692654A3F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FC9C2-6E71-B24D-ADCF-EDC511460554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46A3E9-3E71-9B49-A390-B32C502BC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51932D-1030-C143-91CF-0BE42A0740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BF9F5-1004-C949-B461-9F8EF64BF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73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18CC03-A729-0A4E-BC07-FC55C2E3C8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Combat</a:t>
            </a:r>
            <a:r>
              <a:rPr lang="cs-CZ" dirty="0"/>
              <a:t> </a:t>
            </a:r>
            <a:r>
              <a:rPr lang="cs-CZ" dirty="0" err="1"/>
              <a:t>medic</a:t>
            </a:r>
            <a:r>
              <a:rPr lang="cs-CZ" dirty="0"/>
              <a:t> v AČR</a:t>
            </a:r>
            <a:br>
              <a:rPr lang="cs-CZ" dirty="0"/>
            </a:br>
            <a:r>
              <a:rPr lang="cs-CZ" sz="2800" dirty="0"/>
              <a:t>kam jsme se posunuli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1D16D3-434C-8942-9397-663DD73E35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npor. Mario Pytel</a:t>
            </a:r>
          </a:p>
          <a:p>
            <a:r>
              <a:rPr lang="cs-CZ" dirty="0"/>
              <a:t>Zdravotnický důstojník Anesteziologicko-resuscitačního odd. </a:t>
            </a:r>
          </a:p>
          <a:p>
            <a:r>
              <a:rPr lang="cs-CZ" dirty="0"/>
              <a:t>61. polní nemocnice, Hradec Králové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530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F135C-4A65-D14B-B00C-AC6365313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83F49DE-B14E-A246-B8E9-6A0A4E9A04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38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CA934B-E745-BF42-ACA9-ED9C2D063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Klíčová role CM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1FDBD8-A338-444B-81EA-F3CFEC12D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Dostatečně zajistit urgentní péči v poli při předpokládaných ztrátách     </a:t>
            </a:r>
          </a:p>
          <a:p>
            <a:r>
              <a:rPr lang="cs-CZ" dirty="0"/>
              <a:t>Poskytovat péči v poli co nejrychleji, na co nejvyšší možné úrovni</a:t>
            </a:r>
          </a:p>
          <a:p>
            <a:r>
              <a:rPr lang="cs-CZ" dirty="0"/>
              <a:t> v době válečného konfliktu nebo krize, znamená významně zvýšit počty přeživších a prognózu zraněných. Jako přiklad lze uvést data z americké studie např.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Combat</a:t>
            </a:r>
            <a:r>
              <a:rPr lang="cs-CZ" dirty="0"/>
              <a:t> </a:t>
            </a:r>
            <a:r>
              <a:rPr lang="cs-CZ" dirty="0" err="1"/>
              <a:t>Casualty</a:t>
            </a:r>
            <a:r>
              <a:rPr lang="cs-CZ" dirty="0"/>
              <a:t> Care Data to </a:t>
            </a:r>
            <a:r>
              <a:rPr lang="cs-CZ" dirty="0" err="1"/>
              <a:t>Assess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US </a:t>
            </a:r>
            <a:r>
              <a:rPr lang="cs-CZ" dirty="0" err="1"/>
              <a:t>Military</a:t>
            </a:r>
            <a:r>
              <a:rPr lang="cs-CZ" dirty="0"/>
              <a:t> Trauma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Afghanistan</a:t>
            </a:r>
            <a:r>
              <a:rPr lang="cs-CZ" dirty="0"/>
              <a:t> and </a:t>
            </a:r>
            <a:r>
              <a:rPr lang="cs-CZ" dirty="0" err="1"/>
              <a:t>Iraq</a:t>
            </a:r>
            <a:r>
              <a:rPr lang="cs-CZ" dirty="0"/>
              <a:t> </a:t>
            </a:r>
            <a:r>
              <a:rPr lang="cs-CZ" dirty="0" err="1"/>
              <a:t>Conflicts</a:t>
            </a:r>
            <a:r>
              <a:rPr lang="cs-CZ" dirty="0"/>
              <a:t>, 2001-2017, </a:t>
            </a:r>
            <a:r>
              <a:rPr lang="cs-CZ" dirty="0" err="1"/>
              <a:t>Howard</a:t>
            </a:r>
            <a:r>
              <a:rPr lang="cs-CZ" dirty="0"/>
              <a:t> JT</a:t>
            </a:r>
          </a:p>
          <a:p>
            <a:r>
              <a:rPr lang="cs-CZ" dirty="0"/>
              <a:t>Aktuální zkušenosti z Ukrajiny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992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1EE5C5-7C35-1D47-9021-86E69A4EF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Úkoly CM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2E7707-22E2-6E40-B595-CE9D548BA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Combat</a:t>
            </a:r>
            <a:r>
              <a:rPr lang="cs-CZ" b="1" dirty="0"/>
              <a:t> </a:t>
            </a:r>
            <a:r>
              <a:rPr lang="cs-CZ" b="1" dirty="0" err="1"/>
              <a:t>Medic</a:t>
            </a:r>
            <a:r>
              <a:rPr lang="cs-CZ" b="1" dirty="0"/>
              <a:t> - Stabilizace a transport: </a:t>
            </a:r>
            <a:r>
              <a:rPr lang="cs-CZ" dirty="0"/>
              <a:t>CM je v </a:t>
            </a:r>
            <a:r>
              <a:rPr lang="cs-CZ" dirty="0" err="1"/>
              <a:t>systému</a:t>
            </a:r>
            <a:r>
              <a:rPr lang="cs-CZ" dirty="0"/>
              <a:t> </a:t>
            </a:r>
            <a:r>
              <a:rPr lang="cs-CZ" dirty="0" err="1"/>
              <a:t>určen</a:t>
            </a:r>
            <a:r>
              <a:rPr lang="cs-CZ" dirty="0"/>
              <a:t> jako </a:t>
            </a:r>
            <a:r>
              <a:rPr lang="cs-CZ" dirty="0" err="1"/>
              <a:t>posádka</a:t>
            </a:r>
            <a:r>
              <a:rPr lang="cs-CZ" dirty="0"/>
              <a:t> </a:t>
            </a:r>
            <a:r>
              <a:rPr lang="cs-CZ" dirty="0" err="1"/>
              <a:t>odsunových</a:t>
            </a:r>
            <a:r>
              <a:rPr lang="cs-CZ" dirty="0"/>
              <a:t> </a:t>
            </a:r>
            <a:r>
              <a:rPr lang="cs-CZ" dirty="0" err="1"/>
              <a:t>prostředku</a:t>
            </a:r>
            <a:r>
              <a:rPr lang="cs-CZ" dirty="0"/>
              <a:t>̊. Jeho </a:t>
            </a:r>
            <a:r>
              <a:rPr lang="cs-CZ" dirty="0" err="1"/>
              <a:t>primárním</a:t>
            </a:r>
            <a:r>
              <a:rPr lang="cs-CZ" dirty="0"/>
              <a:t> </a:t>
            </a:r>
            <a:r>
              <a:rPr lang="cs-CZ" dirty="0" err="1"/>
              <a:t>úkolem</a:t>
            </a:r>
            <a:r>
              <a:rPr lang="cs-CZ" dirty="0"/>
              <a:t> je evakuace </a:t>
            </a:r>
            <a:r>
              <a:rPr lang="cs-CZ" dirty="0" err="1"/>
              <a:t>zraněných</a:t>
            </a:r>
            <a:r>
              <a:rPr lang="cs-CZ" dirty="0"/>
              <a:t> </a:t>
            </a:r>
            <a:r>
              <a:rPr lang="cs-CZ" dirty="0" err="1"/>
              <a:t>vojáku</a:t>
            </a:r>
            <a:r>
              <a:rPr lang="cs-CZ" dirty="0"/>
              <a:t>̊. CM je </a:t>
            </a:r>
            <a:r>
              <a:rPr lang="cs-CZ" dirty="0" err="1"/>
              <a:t>vyškolen</a:t>
            </a:r>
            <a:r>
              <a:rPr lang="cs-CZ" dirty="0"/>
              <a:t> v </a:t>
            </a:r>
            <a:r>
              <a:rPr lang="cs-CZ" dirty="0" err="1"/>
              <a:t>pokročilých</a:t>
            </a:r>
            <a:r>
              <a:rPr lang="cs-CZ" dirty="0"/>
              <a:t> </a:t>
            </a:r>
            <a:r>
              <a:rPr lang="cs-CZ" dirty="0" err="1"/>
              <a:t>procedurách</a:t>
            </a:r>
            <a:r>
              <a:rPr lang="cs-CZ" dirty="0"/>
              <a:t> </a:t>
            </a:r>
            <a:r>
              <a:rPr lang="cs-CZ" dirty="0" err="1"/>
              <a:t>zástavy</a:t>
            </a:r>
            <a:r>
              <a:rPr lang="cs-CZ" dirty="0"/>
              <a:t> </a:t>
            </a:r>
            <a:r>
              <a:rPr lang="cs-CZ" dirty="0" err="1"/>
              <a:t>krváceni</a:t>
            </a:r>
            <a:r>
              <a:rPr lang="cs-CZ" dirty="0"/>
              <a:t>́ a </a:t>
            </a:r>
            <a:r>
              <a:rPr lang="cs-CZ" dirty="0" err="1"/>
              <a:t>zajištěni</a:t>
            </a:r>
            <a:r>
              <a:rPr lang="cs-CZ" dirty="0"/>
              <a:t>́ </a:t>
            </a:r>
            <a:r>
              <a:rPr lang="cs-CZ" dirty="0" err="1"/>
              <a:t>dýchacích</a:t>
            </a:r>
            <a:r>
              <a:rPr lang="cs-CZ" dirty="0"/>
              <a:t> cest a v </a:t>
            </a:r>
            <a:r>
              <a:rPr lang="cs-CZ" dirty="0" err="1"/>
              <a:t>podáváni</a:t>
            </a:r>
            <a:r>
              <a:rPr lang="cs-CZ" dirty="0"/>
              <a:t>́ </a:t>
            </a:r>
            <a:r>
              <a:rPr lang="cs-CZ" dirty="0" err="1"/>
              <a:t>léčiv</a:t>
            </a:r>
            <a:r>
              <a:rPr lang="cs-CZ" dirty="0"/>
              <a:t> </a:t>
            </a:r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léčbe</a:t>
            </a:r>
            <a:r>
              <a:rPr lang="cs-CZ" dirty="0"/>
              <a:t>̌ </a:t>
            </a:r>
            <a:r>
              <a:rPr lang="cs-CZ" dirty="0" err="1"/>
              <a:t>šokového</a:t>
            </a:r>
            <a:r>
              <a:rPr lang="cs-CZ" dirty="0"/>
              <a:t> stavu.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855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8B556-F482-1A4B-8A93-9EFE01915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Setkání s náměstkem Ministerstva zdravotnictví (MZ) Mgr. Dvořáčkem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618BA2-E443-D242-B274-7F9C7974F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Vysvětlení situace – relevantnost a nutnost školit CM</a:t>
            </a:r>
          </a:p>
          <a:p>
            <a:r>
              <a:rPr lang="cs-CZ" dirty="0"/>
              <a:t>MZ odmítá vytvořit novou kategorii NLZP ( důvod – nákladný a dlouhý proces při změně legislativy )</a:t>
            </a:r>
          </a:p>
          <a:p>
            <a:r>
              <a:rPr lang="cs-CZ" dirty="0"/>
              <a:t>MZ provedlo srovnání požadovaných kompetencí CM se stávajícími civilními vzdělávacími programy</a:t>
            </a:r>
          </a:p>
          <a:p>
            <a:r>
              <a:rPr lang="cs-CZ" dirty="0"/>
              <a:t>Závěr: doporučení studovat Kvalifikační kurz pro řidiče vozidla zdravotnické záchranné služby</a:t>
            </a:r>
          </a:p>
        </p:txBody>
      </p:sp>
    </p:spTree>
    <p:extLst>
      <p:ext uri="{BB962C8B-B14F-4D97-AF65-F5344CB8AC3E}">
        <p14:creationId xmlns:p14="http://schemas.microsoft.com/office/powerpoint/2010/main" val="81764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FE9EF-E69C-1D45-955E-7686B398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Kvalifikační kurz pro řidiče vozidla zdravotnické záchranné služby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20976E-CC29-4A4E-BB4B-ECDF77729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Akreditiváno</a:t>
            </a:r>
            <a:r>
              <a:rPr lang="cs-CZ" dirty="0"/>
              <a:t> MZ</a:t>
            </a:r>
          </a:p>
          <a:p>
            <a:r>
              <a:rPr lang="cs-CZ" dirty="0"/>
              <a:t>Podmínky přijetí: výuční list, řidičské oprávnění C (lze i bez řidič. </a:t>
            </a:r>
            <a:r>
              <a:rPr lang="cs-CZ" dirty="0" err="1"/>
              <a:t>opr</a:t>
            </a:r>
            <a:r>
              <a:rPr lang="cs-CZ" dirty="0"/>
              <a:t>. C)</a:t>
            </a:r>
          </a:p>
          <a:p>
            <a:r>
              <a:rPr lang="cs-CZ" dirty="0"/>
              <a:t>Délka kurzu 600 h, 15 týdnů </a:t>
            </a:r>
          </a:p>
          <a:p>
            <a:pPr lvl="1"/>
            <a:r>
              <a:rPr lang="cs-CZ" dirty="0"/>
              <a:t>Teorie 320 h, 8 týdnů</a:t>
            </a:r>
          </a:p>
          <a:p>
            <a:pPr lvl="1"/>
            <a:r>
              <a:rPr lang="cs-CZ" dirty="0"/>
              <a:t>Praxe 280 h, 7 týdnů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www.mzcr.cz</a:t>
            </a:r>
            <a:r>
              <a:rPr lang="cs-CZ" dirty="0"/>
              <a:t>/</a:t>
            </a:r>
            <a:r>
              <a:rPr lang="cs-CZ" dirty="0" err="1"/>
              <a:t>wp-content</a:t>
            </a:r>
            <a:r>
              <a:rPr lang="cs-CZ" dirty="0"/>
              <a:t>/</a:t>
            </a:r>
            <a:r>
              <a:rPr lang="cs-CZ" dirty="0" err="1"/>
              <a:t>uploads</a:t>
            </a:r>
            <a:r>
              <a:rPr lang="cs-CZ" dirty="0"/>
              <a:t>/</a:t>
            </a:r>
            <a:r>
              <a:rPr lang="cs-CZ" dirty="0" err="1"/>
              <a:t>wepub</a:t>
            </a:r>
            <a:r>
              <a:rPr lang="cs-CZ" dirty="0"/>
              <a:t>/8860/35354/Příloha_23_-_AKK_23_Řidič_ZZS.pdf</a:t>
            </a:r>
          </a:p>
        </p:txBody>
      </p:sp>
    </p:spTree>
    <p:extLst>
      <p:ext uri="{BB962C8B-B14F-4D97-AF65-F5344CB8AC3E}">
        <p14:creationId xmlns:p14="http://schemas.microsoft.com/office/powerpoint/2010/main" val="383322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6FD04-2220-A34C-A167-D7A09EBCF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Možnosti výuky kurzu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D2989B-B644-2349-B6E0-DD93B9A66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err="1"/>
              <a:t>Výcvikovy</a:t>
            </a:r>
            <a:r>
              <a:rPr lang="cs-CZ" dirty="0"/>
              <a:t>́ program pro CM </a:t>
            </a:r>
            <a:r>
              <a:rPr lang="cs-CZ" sz="2400" dirty="0"/>
              <a:t>je </a:t>
            </a:r>
            <a:r>
              <a:rPr lang="cs-CZ" sz="2400" dirty="0" err="1"/>
              <a:t>těsne</a:t>
            </a:r>
            <a:r>
              <a:rPr lang="cs-CZ" sz="2400" dirty="0"/>
              <a:t>̌ </a:t>
            </a:r>
            <a:r>
              <a:rPr lang="cs-CZ" sz="2400" dirty="0" err="1"/>
              <a:t>před</a:t>
            </a:r>
            <a:r>
              <a:rPr lang="cs-CZ" sz="2400" dirty="0"/>
              <a:t> jeho vznikem. </a:t>
            </a:r>
            <a:r>
              <a:rPr lang="cs-CZ" sz="2400" dirty="0" err="1"/>
              <a:t>Správu</a:t>
            </a:r>
            <a:r>
              <a:rPr lang="cs-CZ" sz="2400" dirty="0"/>
              <a:t> nad organizací a </a:t>
            </a:r>
            <a:r>
              <a:rPr lang="cs-CZ" sz="2400" dirty="0" err="1"/>
              <a:t>výcvikem</a:t>
            </a:r>
            <a:r>
              <a:rPr lang="cs-CZ" sz="2400" dirty="0"/>
              <a:t> bude </a:t>
            </a:r>
            <a:r>
              <a:rPr lang="cs-CZ" sz="2400" dirty="0" err="1"/>
              <a:t>řídit</a:t>
            </a:r>
            <a:r>
              <a:rPr lang="cs-CZ" sz="2400" dirty="0"/>
              <a:t> Centrum </a:t>
            </a:r>
            <a:r>
              <a:rPr lang="cs-CZ" sz="2400" dirty="0" err="1"/>
              <a:t>bojove</a:t>
            </a:r>
            <a:r>
              <a:rPr lang="cs-CZ" sz="2400" dirty="0"/>
              <a:t>́ </a:t>
            </a:r>
            <a:r>
              <a:rPr lang="cs-CZ" sz="2400" dirty="0" err="1"/>
              <a:t>medicíny</a:t>
            </a:r>
            <a:r>
              <a:rPr lang="cs-CZ" sz="2400" dirty="0"/>
              <a:t> </a:t>
            </a:r>
            <a:r>
              <a:rPr lang="cs-CZ" sz="2400" dirty="0" err="1"/>
              <a:t>při</a:t>
            </a:r>
            <a:r>
              <a:rPr lang="cs-CZ" sz="2400" dirty="0"/>
              <a:t> V-Ve </a:t>
            </a:r>
            <a:r>
              <a:rPr lang="cs-CZ" sz="2400" dirty="0" err="1"/>
              <a:t>Vyškov</a:t>
            </a:r>
            <a:r>
              <a:rPr lang="cs-CZ" sz="2400" dirty="0"/>
              <a:t>. </a:t>
            </a:r>
          </a:p>
          <a:p>
            <a:r>
              <a:rPr lang="cs-CZ" dirty="0"/>
              <a:t>FVZ Hradec Králové</a:t>
            </a:r>
          </a:p>
          <a:p>
            <a:pPr lvl="1"/>
            <a:r>
              <a:rPr lang="cs-CZ" dirty="0" err="1"/>
              <a:t>Prelearning</a:t>
            </a:r>
            <a:r>
              <a:rPr lang="cs-CZ" dirty="0"/>
              <a:t>, simulace</a:t>
            </a:r>
          </a:p>
          <a:p>
            <a:pPr lvl="1"/>
            <a:r>
              <a:rPr lang="cs-CZ" dirty="0"/>
              <a:t>Možnost zkrátit dobu vojáka mimo jednotku</a:t>
            </a:r>
          </a:p>
          <a:p>
            <a:r>
              <a:rPr lang="cs-CZ" dirty="0"/>
              <a:t>Národní centrum ošetřovatelství a nelékařských zdravotnických oborů (NCONZO) Brno</a:t>
            </a:r>
          </a:p>
          <a:p>
            <a:pPr lvl="1"/>
            <a:r>
              <a:rPr lang="cs-CZ" dirty="0"/>
              <a:t>Vstřícnost k AČR s termínem konání, kurz na míru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930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5C742-DC3A-8245-812E-1343E8AC0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Výhody kurzu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C7B86A-D464-AC43-A91B-DE9F33993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Civilní vzdělání dle platné legislativy</a:t>
            </a:r>
          </a:p>
          <a:p>
            <a:endParaRPr lang="cs-CZ" dirty="0"/>
          </a:p>
          <a:p>
            <a:pPr lvl="1"/>
            <a:r>
              <a:rPr lang="cs-CZ" dirty="0"/>
              <a:t>Legislativně stanovený a podložený status zdravotnického pracovníka i v míru</a:t>
            </a:r>
          </a:p>
          <a:p>
            <a:pPr lvl="1"/>
            <a:r>
              <a:rPr lang="cs-CZ" dirty="0"/>
              <a:t>Možnost stáží ve zdravotnickém zařízení při studiu</a:t>
            </a:r>
          </a:p>
          <a:p>
            <a:pPr lvl="1"/>
            <a:r>
              <a:rPr lang="cs-CZ" b="1" dirty="0"/>
              <a:t>Povolit stážování CM velitelem na záchranné službě po úspěšném absolvování kurzu</a:t>
            </a:r>
          </a:p>
          <a:p>
            <a:pPr lvl="1"/>
            <a:r>
              <a:rPr lang="cs-CZ" dirty="0"/>
              <a:t>Kontinuální udržování erudice</a:t>
            </a:r>
          </a:p>
          <a:p>
            <a:pPr lvl="1"/>
            <a:r>
              <a:rPr lang="cs-CZ" dirty="0"/>
              <a:t>Dosažení odborné kvalifikace s možným uplatněním po ukončení služby vojáka</a:t>
            </a:r>
          </a:p>
        </p:txBody>
      </p:sp>
    </p:spTree>
    <p:extLst>
      <p:ext uri="{BB962C8B-B14F-4D97-AF65-F5344CB8AC3E}">
        <p14:creationId xmlns:p14="http://schemas.microsoft.com/office/powerpoint/2010/main" val="306944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37A50-4E3B-1C4B-9640-37210AEB4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Koncept CM v AČR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065C0E-53C1-8C43-97DF-49ACB9454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dirty="0"/>
          </a:p>
          <a:p>
            <a:r>
              <a:rPr lang="cs-CZ" sz="3200" dirty="0"/>
              <a:t>Kolik potřebujeme CM v AČR</a:t>
            </a:r>
          </a:p>
          <a:p>
            <a:r>
              <a:rPr lang="cs-CZ" sz="3200" dirty="0"/>
              <a:t>S jakým vybavením budou pracovat (spotřební zdravotnický materiál, farmaka, …)</a:t>
            </a:r>
          </a:p>
          <a:p>
            <a:r>
              <a:rPr lang="cs-CZ" sz="3200" dirty="0"/>
              <a:t>Jakou techniku budou provozovat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54724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34606-A097-594D-BD3A-27182D3FD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Zkušenosti z Ukrajiny/poučení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D21D4C-D406-4F45-A263-AE7BFE5FD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 CM je na 1 četu</a:t>
            </a:r>
          </a:p>
          <a:p>
            <a:r>
              <a:rPr lang="cs-CZ" dirty="0"/>
              <a:t>Chybovost při používání turniketu – špatně nebo zbytečně nasazený</a:t>
            </a:r>
          </a:p>
          <a:p>
            <a:r>
              <a:rPr lang="cs-CZ" dirty="0"/>
              <a:t>Vybavení CM – variabilita dle jednotky (i-gel LM, krev, </a:t>
            </a:r>
            <a:r>
              <a:rPr lang="cs-CZ" dirty="0" err="1"/>
              <a:t>ketamín</a:t>
            </a:r>
            <a:r>
              <a:rPr lang="cs-CZ" dirty="0"/>
              <a:t>)</a:t>
            </a:r>
          </a:p>
          <a:p>
            <a:r>
              <a:rPr lang="cs-CZ" dirty="0"/>
              <a:t>Vhodné místo pro CPP jsou budovy</a:t>
            </a:r>
          </a:p>
          <a:p>
            <a:r>
              <a:rPr lang="cs-CZ" dirty="0"/>
              <a:t>Nepodceňovat vzdělání a následné </a:t>
            </a:r>
            <a:r>
              <a:rPr lang="cs-CZ"/>
              <a:t>udržení erudice</a:t>
            </a:r>
            <a:endParaRPr lang="cs-CZ" dirty="0"/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2516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2673</TotalTime>
  <Words>492</Words>
  <Application>Microsoft Macintosh PowerPoint</Application>
  <PresentationFormat>Širokoúhlá obrazovka</PresentationFormat>
  <Paragraphs>62</Paragraphs>
  <Slides>10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Combat medic v AČR kam jsme se posunuli</vt:lpstr>
      <vt:lpstr>Klíčová role CM </vt:lpstr>
      <vt:lpstr>Úkoly CM</vt:lpstr>
      <vt:lpstr>Setkání s náměstkem Ministerstva zdravotnictví (MZ) Mgr. Dvořáčkem</vt:lpstr>
      <vt:lpstr>Kvalifikační kurz pro řidiče vozidla zdravotnické záchranné služby</vt:lpstr>
      <vt:lpstr>Možnosti výuky kurzu </vt:lpstr>
      <vt:lpstr>Výhody kurzu</vt:lpstr>
      <vt:lpstr>Koncept CM v AČR</vt:lpstr>
      <vt:lpstr>Zkušenosti z Ukrajiny/poučení</vt:lpstr>
      <vt:lpstr>Děkuji za pozornost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Combat medic kam jsme se posunuli</dc:title>
  <dc:creator>Mario Pytel</dc:creator>
  <cp:lastModifiedBy>Mario Pytel</cp:lastModifiedBy>
  <cp:revision>33</cp:revision>
  <dcterms:created xsi:type="dcterms:W3CDTF">2024-04-12T17:30:54Z</dcterms:created>
  <dcterms:modified xsi:type="dcterms:W3CDTF">2024-11-04T18:46:07Z</dcterms:modified>
</cp:coreProperties>
</file>